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88" r:id="rId2"/>
    <p:sldId id="293" r:id="rId3"/>
    <p:sldId id="325" r:id="rId4"/>
    <p:sldId id="1051" r:id="rId5"/>
    <p:sldId id="353" r:id="rId6"/>
    <p:sldId id="355" r:id="rId7"/>
    <p:sldId id="363" r:id="rId8"/>
    <p:sldId id="373" r:id="rId9"/>
    <p:sldId id="377" r:id="rId10"/>
    <p:sldId id="388" r:id="rId11"/>
    <p:sldId id="411" r:id="rId12"/>
    <p:sldId id="414" r:id="rId13"/>
    <p:sldId id="438" r:id="rId14"/>
    <p:sldId id="440" r:id="rId15"/>
    <p:sldId id="469" r:id="rId16"/>
    <p:sldId id="480" r:id="rId17"/>
    <p:sldId id="481" r:id="rId18"/>
    <p:sldId id="487" r:id="rId19"/>
    <p:sldId id="523" r:id="rId20"/>
    <p:sldId id="528" r:id="rId21"/>
    <p:sldId id="529" r:id="rId22"/>
    <p:sldId id="533" r:id="rId23"/>
    <p:sldId id="541" r:id="rId24"/>
    <p:sldId id="543" r:id="rId25"/>
    <p:sldId id="555" r:id="rId26"/>
    <p:sldId id="595" r:id="rId27"/>
    <p:sldId id="627" r:id="rId28"/>
    <p:sldId id="642" r:id="rId29"/>
    <p:sldId id="648" r:id="rId30"/>
    <p:sldId id="658" r:id="rId31"/>
    <p:sldId id="664" r:id="rId32"/>
    <p:sldId id="675" r:id="rId33"/>
    <p:sldId id="684" r:id="rId34"/>
    <p:sldId id="696" r:id="rId35"/>
    <p:sldId id="698" r:id="rId36"/>
    <p:sldId id="707" r:id="rId37"/>
    <p:sldId id="725" r:id="rId38"/>
    <p:sldId id="741" r:id="rId39"/>
    <p:sldId id="742" r:id="rId40"/>
    <p:sldId id="750" r:id="rId41"/>
    <p:sldId id="764" r:id="rId42"/>
    <p:sldId id="777" r:id="rId43"/>
    <p:sldId id="826" r:id="rId44"/>
    <p:sldId id="857" r:id="rId45"/>
    <p:sldId id="858" r:id="rId46"/>
    <p:sldId id="872" r:id="rId47"/>
    <p:sldId id="878" r:id="rId48"/>
    <p:sldId id="894" r:id="rId49"/>
    <p:sldId id="896" r:id="rId50"/>
    <p:sldId id="911" r:id="rId51"/>
    <p:sldId id="914" r:id="rId52"/>
    <p:sldId id="915" r:id="rId53"/>
    <p:sldId id="1052" r:id="rId54"/>
    <p:sldId id="919" r:id="rId55"/>
    <p:sldId id="932" r:id="rId56"/>
    <p:sldId id="944" r:id="rId57"/>
    <p:sldId id="971" r:id="rId58"/>
    <p:sldId id="977" r:id="rId59"/>
    <p:sldId id="979" r:id="rId60"/>
    <p:sldId id="980" r:id="rId61"/>
    <p:sldId id="985" r:id="rId62"/>
    <p:sldId id="986" r:id="rId63"/>
    <p:sldId id="987" r:id="rId64"/>
    <p:sldId id="1040" r:id="rId65"/>
    <p:sldId id="1050" r:id="rId6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0" autoAdjust="0"/>
  </p:normalViewPr>
  <p:slideViewPr>
    <p:cSldViewPr>
      <p:cViewPr varScale="1">
        <p:scale>
          <a:sx n="77" d="100"/>
          <a:sy n="77" d="100"/>
        </p:scale>
        <p:origin x="9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30A2-78FB-4DBA-9F87-F3CAA1EF564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27F2-BECD-424C-84EF-0182FEA8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/>
              <a:t>第二層</a:t>
            </a:r>
          </a:p>
          <a:p>
            <a:pPr lvl="1"/>
            <a:r>
              <a:rPr lang="zh-TW" altLang="en-GB" noProof="0"/>
              <a:t>第三層</a:t>
            </a:r>
          </a:p>
          <a:p>
            <a:pPr lvl="2"/>
            <a:r>
              <a:rPr lang="zh-TW" altLang="en-GB" noProof="0"/>
              <a:t>第四層</a:t>
            </a:r>
          </a:p>
          <a:p>
            <a:pPr lvl="3"/>
            <a:r>
              <a:rPr lang="zh-TW" altLang="en-GB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點段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742950" marR="0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11430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6002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20574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596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b="1">
                <a:solidFill>
                  <a:srgbClr val="0070C0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1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2021/10/26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4" r:id="rId3"/>
    <p:sldLayoutId id="2147483654" r:id="rId4"/>
    <p:sldLayoutId id="2147483658" r:id="rId5"/>
    <p:sldLayoutId id="2147483662" r:id="rId6"/>
    <p:sldLayoutId id="2147483663" r:id="rId7"/>
    <p:sldLayoutId id="2147483656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2"/>
        </a:buBlip>
        <a:tabLst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p"/>
        <a:tabLst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3"/>
        </a:buBlip>
        <a:tabLst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Blip>
          <a:blip r:embed="rId14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5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92280" y="2348880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89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3A1F91A-0F99-47A3-B84E-D75DE1609AC0}"/>
              </a:ext>
            </a:extLst>
          </p:cNvPr>
          <p:cNvSpPr/>
          <p:nvPr/>
        </p:nvSpPr>
        <p:spPr>
          <a:xfrm>
            <a:off x="5292080" y="1124744"/>
            <a:ext cx="1512168" cy="64807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Value </a:t>
            </a:r>
            <a:r>
              <a:rPr lang="zh-TW" altLang="en-US" dirty="0"/>
              <a:t>沒有雙引號</a:t>
            </a: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DA177DC9-4E54-46FE-BF8B-8C256039918F}"/>
              </a:ext>
            </a:extLst>
          </p:cNvPr>
          <p:cNvCxnSpPr/>
          <p:nvPr/>
        </p:nvCxnSpPr>
        <p:spPr>
          <a:xfrm flipH="1">
            <a:off x="5796136" y="1772816"/>
            <a:ext cx="288032" cy="10801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9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445000" y="1340768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3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3956050" y="1196752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8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5616" y="1700808"/>
            <a:ext cx="4392488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5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87624" y="836712"/>
            <a:ext cx="2016224" cy="158417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00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19672" y="2780928"/>
            <a:ext cx="3528392" cy="79208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796136" y="3212976"/>
            <a:ext cx="11079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/>
              <a:t>可以簡寫</a:t>
            </a:r>
            <a:endParaRPr lang="en-US"/>
          </a:p>
        </p:txBody>
      </p:sp>
      <p:sp>
        <p:nvSpPr>
          <p:cNvPr id="5" name="右大括弧 4">
            <a:extLst>
              <a:ext uri="{FF2B5EF4-FFF2-40B4-BE49-F238E27FC236}">
                <a16:creationId xmlns:a16="http://schemas.microsoft.com/office/drawing/2014/main" id="{C9FD71A9-C5F9-4BA4-B847-B9B62A0FDCE2}"/>
              </a:ext>
            </a:extLst>
          </p:cNvPr>
          <p:cNvSpPr/>
          <p:nvPr/>
        </p:nvSpPr>
        <p:spPr>
          <a:xfrm>
            <a:off x="4211960" y="1927122"/>
            <a:ext cx="432048" cy="781797"/>
          </a:xfrm>
          <a:prstGeom prst="rightBrace">
            <a:avLst>
              <a:gd name="adj1" fmla="val 45238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接點: 肘形 6">
            <a:extLst>
              <a:ext uri="{FF2B5EF4-FFF2-40B4-BE49-F238E27FC236}">
                <a16:creationId xmlns:a16="http://schemas.microsoft.com/office/drawing/2014/main" id="{42A07B96-DA94-4E54-9D8F-EF7A1E3BF8A0}"/>
              </a:ext>
            </a:extLst>
          </p:cNvPr>
          <p:cNvCxnSpPr>
            <a:endCxn id="3" idx="3"/>
          </p:cNvCxnSpPr>
          <p:nvPr/>
        </p:nvCxnSpPr>
        <p:spPr>
          <a:xfrm rot="16200000" flipH="1">
            <a:off x="4481990" y="2510898"/>
            <a:ext cx="828092" cy="504056"/>
          </a:xfrm>
          <a:prstGeom prst="bentConnector4">
            <a:avLst>
              <a:gd name="adj1" fmla="val -4784"/>
              <a:gd name="adj2" fmla="val 14535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147CD573-DBC2-4E2F-AAEC-8AFDE3FD5E0E}"/>
              </a:ext>
            </a:extLst>
          </p:cNvPr>
          <p:cNvSpPr txBox="1"/>
          <p:nvPr/>
        </p:nvSpPr>
        <p:spPr>
          <a:xfrm>
            <a:off x="3707904" y="3827685"/>
            <a:ext cx="443268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body{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background-color:#f4f4f4;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color:#444444;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font-family: 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Arial,Helvetica,sans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-serif;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font-size:16px;</a:t>
            </a:r>
          </a:p>
          <a:p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font-weight:normal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;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font: normal 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Arial,Helvetica,sans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-serif;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516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5656" y="3501008"/>
            <a:ext cx="2448272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8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3608" y="764704"/>
            <a:ext cx="3816424" cy="511256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4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47664" y="2420888"/>
            <a:ext cx="2232248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619672" y="5589240"/>
            <a:ext cx="2376264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右大括弧 5"/>
          <p:cNvSpPr/>
          <p:nvPr/>
        </p:nvSpPr>
        <p:spPr>
          <a:xfrm>
            <a:off x="4211960" y="2636912"/>
            <a:ext cx="504056" cy="3096344"/>
          </a:xfrm>
          <a:prstGeom prst="rightBrace">
            <a:avLst>
              <a:gd name="adj1" fmla="val 85528"/>
              <a:gd name="adj2" fmla="val 4969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308304" y="3933056"/>
            <a:ext cx="120263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box-1</a:t>
            </a:r>
          </a:p>
        </p:txBody>
      </p:sp>
    </p:spTree>
    <p:extLst>
      <p:ext uri="{BB962C8B-B14F-4D97-AF65-F5344CB8AC3E}">
        <p14:creationId xmlns:p14="http://schemas.microsoft.com/office/powerpoint/2010/main" val="4092733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9632" y="3789040"/>
            <a:ext cx="3384376" cy="20882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A9822F5-933D-412B-9B1B-2D4D07A3C5DE}"/>
              </a:ext>
            </a:extLst>
          </p:cNvPr>
          <p:cNvSpPr txBox="1"/>
          <p:nvPr/>
        </p:nvSpPr>
        <p:spPr>
          <a:xfrm>
            <a:off x="5004048" y="3933056"/>
            <a:ext cx="4374274" cy="310854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.container {</a:t>
            </a:r>
          </a:p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width:500px;</a:t>
            </a:r>
          </a:p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</a:p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.box-1{</a:t>
            </a:r>
          </a:p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background-color:#333;</a:t>
            </a:r>
          </a:p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color:#fff;</a:t>
            </a:r>
          </a:p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}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166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48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右大括弧 2"/>
          <p:cNvSpPr/>
          <p:nvPr/>
        </p:nvSpPr>
        <p:spPr>
          <a:xfrm>
            <a:off x="4716016" y="1124744"/>
            <a:ext cx="864096" cy="5112568"/>
          </a:xfrm>
          <a:prstGeom prst="rightBrace">
            <a:avLst>
              <a:gd name="adj1" fmla="val 7587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228184" y="3501008"/>
            <a:ext cx="183095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242272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3608" y="3861048"/>
            <a:ext cx="3240360" cy="180020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20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 rot="10800000">
            <a:off x="5004048" y="1412776"/>
            <a:ext cx="681731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403648" y="4365104"/>
            <a:ext cx="5688632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042107C-3F34-4904-A54B-203D372DEAF0}"/>
              </a:ext>
            </a:extLst>
          </p:cNvPr>
          <p:cNvSpPr txBox="1"/>
          <p:nvPr/>
        </p:nvSpPr>
        <p:spPr>
          <a:xfrm>
            <a:off x="5580112" y="2996952"/>
            <a:ext cx="233910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自動留有空白</a:t>
            </a:r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21F1FB7-B995-4153-8155-0704537936B8}"/>
              </a:ext>
            </a:extLst>
          </p:cNvPr>
          <p:cNvCxnSpPr/>
          <p:nvPr/>
        </p:nvCxnSpPr>
        <p:spPr>
          <a:xfrm flipH="1" flipV="1">
            <a:off x="5508104" y="2132856"/>
            <a:ext cx="177675" cy="6926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30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71600" y="4077072"/>
            <a:ext cx="6480720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31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87624" y="836712"/>
            <a:ext cx="2520280" cy="79208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5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004048" y="5445224"/>
            <a:ext cx="2903936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top,bottom 5px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left,right 10px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860032" y="2060848"/>
            <a:ext cx="378129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top,right,bottom,left</a:t>
            </a:r>
          </a:p>
        </p:txBody>
      </p:sp>
    </p:spTree>
    <p:extLst>
      <p:ext uri="{BB962C8B-B14F-4D97-AF65-F5344CB8AC3E}">
        <p14:creationId xmlns:p14="http://schemas.microsoft.com/office/powerpoint/2010/main" val="2519640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5656" y="3789040"/>
            <a:ext cx="4176464" cy="194421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60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5656" y="4149080"/>
            <a:ext cx="2808312" cy="122413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74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47664" y="2276872"/>
            <a:ext cx="2880320" cy="187220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28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835696" y="4077072"/>
            <a:ext cx="648072" cy="576064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699792" y="1556792"/>
            <a:ext cx="2592288" cy="26642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94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537846" y="1844824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37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V="1">
            <a:off x="3851920" y="1556792"/>
            <a:ext cx="1584176" cy="3384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986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03648" y="1196752"/>
            <a:ext cx="3312368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283968" y="508000"/>
            <a:ext cx="385689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add anoaather &lt;div&gt;</a:t>
            </a:r>
          </a:p>
        </p:txBody>
      </p:sp>
    </p:spTree>
    <p:extLst>
      <p:ext uri="{BB962C8B-B14F-4D97-AF65-F5344CB8AC3E}">
        <p14:creationId xmlns:p14="http://schemas.microsoft.com/office/powerpoint/2010/main" val="975274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5616" y="2492896"/>
            <a:ext cx="2592288" cy="158417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067944" y="2996952"/>
            <a:ext cx="1224136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73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07704" y="2348880"/>
            <a:ext cx="2376264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067944" y="1700808"/>
            <a:ext cx="292259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add another div</a:t>
            </a:r>
          </a:p>
        </p:txBody>
      </p:sp>
      <p:cxnSp>
        <p:nvCxnSpPr>
          <p:cNvPr id="6" name="直線單箭頭接點 5"/>
          <p:cNvCxnSpPr/>
          <p:nvPr/>
        </p:nvCxnSpPr>
        <p:spPr>
          <a:xfrm>
            <a:off x="4211960" y="2780928"/>
            <a:ext cx="1008112" cy="1512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1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31640" y="2996952"/>
            <a:ext cx="2592288" cy="180020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067944" y="3717032"/>
            <a:ext cx="1224136" cy="1080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651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07704" y="2420888"/>
            <a:ext cx="2736304" cy="295232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860032" y="3501008"/>
            <a:ext cx="720080" cy="1440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320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9632" y="2420888"/>
            <a:ext cx="3024336" cy="367240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355976" y="3573016"/>
            <a:ext cx="1080120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821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31640" y="2564904"/>
            <a:ext cx="3240360" cy="378509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148064" y="5589240"/>
            <a:ext cx="378661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change link behavior</a:t>
            </a:r>
          </a:p>
        </p:txBody>
      </p:sp>
    </p:spTree>
    <p:extLst>
      <p:ext uri="{BB962C8B-B14F-4D97-AF65-F5344CB8AC3E}">
        <p14:creationId xmlns:p14="http://schemas.microsoft.com/office/powerpoint/2010/main" val="4262016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596336" y="5102082"/>
            <a:ext cx="13257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before</a:t>
            </a:r>
          </a:p>
        </p:txBody>
      </p:sp>
      <p:sp>
        <p:nvSpPr>
          <p:cNvPr id="4" name="矩形 3"/>
          <p:cNvSpPr/>
          <p:nvPr/>
        </p:nvSpPr>
        <p:spPr>
          <a:xfrm>
            <a:off x="5220072" y="4365104"/>
            <a:ext cx="1008112" cy="151216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向左箭號 4"/>
          <p:cNvSpPr/>
          <p:nvPr/>
        </p:nvSpPr>
        <p:spPr>
          <a:xfrm rot="723299">
            <a:off x="6348426" y="5109692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6082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 rot="12778089">
            <a:off x="4991526" y="3868456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623576" y="3290512"/>
            <a:ext cx="100623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after</a:t>
            </a:r>
          </a:p>
        </p:txBody>
      </p:sp>
      <p:sp>
        <p:nvSpPr>
          <p:cNvPr id="6" name="矩形 5"/>
          <p:cNvSpPr/>
          <p:nvPr/>
        </p:nvSpPr>
        <p:spPr>
          <a:xfrm>
            <a:off x="1403648" y="3068960"/>
            <a:ext cx="3219928" cy="108012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AF9D1CF-5B6A-40A7-B2F9-E9F20AB20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34079"/>
              </p:ext>
            </p:extLst>
          </p:nvPr>
        </p:nvGraphicFramePr>
        <p:xfrm>
          <a:off x="1115616" y="1240167"/>
          <a:ext cx="6035040" cy="365760"/>
        </p:xfrm>
        <a:graphic>
          <a:graphicData uri="http://schemas.openxmlformats.org/drawingml/2006/table">
            <a:tbl>
              <a:tblPr/>
              <a:tblGrid>
                <a:gridCol w="6035040">
                  <a:extLst>
                    <a:ext uri="{9D8B030D-6E8A-4147-A177-3AD203B41FA5}">
                      <a16:colId xmlns:a16="http://schemas.microsoft.com/office/drawing/2014/main" val="30370692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&lt;</a:t>
                      </a: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link</a:t>
                      </a:r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 </a:t>
                      </a:r>
                      <a:r>
                        <a:rPr lang="en-US">
                          <a:solidFill>
                            <a:srgbClr val="000066"/>
                          </a:solidFill>
                          <a:effectLst/>
                        </a:rPr>
                        <a:t>href</a:t>
                      </a:r>
                      <a:r>
                        <a:rPr lang="en-US">
                          <a:solidFill>
                            <a:srgbClr val="66CC66"/>
                          </a:solidFill>
                          <a:effectLst/>
                        </a:rPr>
                        <a:t>=</a:t>
                      </a:r>
                      <a:r>
                        <a:rPr lang="en-US">
                          <a:solidFill>
                            <a:srgbClr val="FF0000"/>
                          </a:solidFill>
                          <a:effectLst/>
                        </a:rPr>
                        <a:t>"myCSSfile.css"</a:t>
                      </a:r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 </a:t>
                      </a:r>
                      <a:r>
                        <a:rPr lang="en-US">
                          <a:solidFill>
                            <a:srgbClr val="000066"/>
                          </a:solidFill>
                          <a:effectLst/>
                        </a:rPr>
                        <a:t>rel</a:t>
                      </a:r>
                      <a:r>
                        <a:rPr lang="en-US">
                          <a:solidFill>
                            <a:srgbClr val="66CC66"/>
                          </a:solidFill>
                          <a:effectLst/>
                        </a:rPr>
                        <a:t>=</a:t>
                      </a:r>
                      <a:r>
                        <a:rPr lang="en-US">
                          <a:solidFill>
                            <a:srgbClr val="FF0000"/>
                          </a:solidFill>
                          <a:effectLst/>
                        </a:rPr>
                        <a:t>"stylesheet"</a:t>
                      </a:r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 </a:t>
                      </a:r>
                      <a:r>
                        <a:rPr lang="en-US">
                          <a:solidFill>
                            <a:srgbClr val="000066"/>
                          </a:solidFill>
                          <a:effectLst/>
                        </a:rPr>
                        <a:t>type</a:t>
                      </a:r>
                      <a:r>
                        <a:rPr lang="en-US">
                          <a:solidFill>
                            <a:srgbClr val="66CC66"/>
                          </a:solidFill>
                          <a:effectLst/>
                        </a:rPr>
                        <a:t>=</a:t>
                      </a:r>
                      <a:r>
                        <a:rPr lang="en-US">
                          <a:solidFill>
                            <a:srgbClr val="FF0000"/>
                          </a:solidFill>
                          <a:effectLst/>
                        </a:rPr>
                        <a:t>"text/css"</a:t>
                      </a:r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&gt;</a:t>
                      </a:r>
                      <a:endParaRPr lang="en-US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84542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09DE12A-EE9E-40D2-B216-8AE58FC4D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01460"/>
              </p:ext>
            </p:extLst>
          </p:nvPr>
        </p:nvGraphicFramePr>
        <p:xfrm>
          <a:off x="1115616" y="1747665"/>
          <a:ext cx="6035040" cy="792088"/>
        </p:xfrm>
        <a:graphic>
          <a:graphicData uri="http://schemas.openxmlformats.org/drawingml/2006/table">
            <a:tbl>
              <a:tblPr/>
              <a:tblGrid>
                <a:gridCol w="6035040">
                  <a:extLst>
                    <a:ext uri="{9D8B030D-6E8A-4147-A177-3AD203B41FA5}">
                      <a16:colId xmlns:a16="http://schemas.microsoft.com/office/drawing/2014/main" val="164177915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&lt;</a:t>
                      </a: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style</a:t>
                      </a:r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 </a:t>
                      </a:r>
                      <a:r>
                        <a:rPr lang="en-US">
                          <a:solidFill>
                            <a:srgbClr val="000066"/>
                          </a:solidFill>
                          <a:effectLst/>
                        </a:rPr>
                        <a:t>type</a:t>
                      </a:r>
                      <a:r>
                        <a:rPr lang="en-US">
                          <a:solidFill>
                            <a:srgbClr val="66CC66"/>
                          </a:solidFill>
                          <a:effectLst/>
                        </a:rPr>
                        <a:t>=</a:t>
                      </a:r>
                      <a:r>
                        <a:rPr lang="en-US">
                          <a:solidFill>
                            <a:srgbClr val="FF0000"/>
                          </a:solidFill>
                          <a:effectLst/>
                        </a:rPr>
                        <a:t>"text/css"</a:t>
                      </a:r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 </a:t>
                      </a:r>
                      <a:r>
                        <a:rPr lang="en-US">
                          <a:solidFill>
                            <a:srgbClr val="000066"/>
                          </a:solidFill>
                          <a:effectLst/>
                        </a:rPr>
                        <a:t>media</a:t>
                      </a:r>
                      <a:r>
                        <a:rPr lang="en-US">
                          <a:solidFill>
                            <a:srgbClr val="66CC66"/>
                          </a:solidFill>
                          <a:effectLst/>
                        </a:rPr>
                        <a:t>=</a:t>
                      </a:r>
                      <a:r>
                        <a:rPr lang="en-US">
                          <a:solidFill>
                            <a:srgbClr val="FF0000"/>
                          </a:solidFill>
                          <a:effectLst/>
                        </a:rPr>
                        <a:t>"all"</a:t>
                      </a:r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&gt;</a:t>
                      </a:r>
                      <a:r>
                        <a:rPr lang="en-US">
                          <a:effectLst/>
                        </a:rPr>
                        <a:t> @import "myCSSfile.css"; </a:t>
                      </a:r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&lt;</a:t>
                      </a:r>
                      <a:r>
                        <a:rPr lang="en-US">
                          <a:solidFill>
                            <a:srgbClr val="66CC66"/>
                          </a:solidFill>
                          <a:effectLst/>
                        </a:rPr>
                        <a:t>/</a:t>
                      </a: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style</a:t>
                      </a:r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&gt;</a:t>
                      </a:r>
                      <a:endParaRPr lang="en-US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46810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F114B2E-445D-4EC1-8CCE-69EE61292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620688"/>
            <a:ext cx="9144000" cy="45720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500" b="0" i="0" u="none" strike="noStrike" cap="none" normalizeH="0" baseline="0">
                <a:ln>
                  <a:noFill/>
                </a:ln>
                <a:solidFill>
                  <a:srgbClr val="007942"/>
                </a:solidFill>
                <a:effectLst/>
                <a:latin typeface="Arial" panose="020B0604020202020204" pitchFamily="34" charset="0"/>
                <a:ea typeface="Open Sans"/>
              </a:rPr>
              <a:t>1. With an external file that you link to in your web page: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Open Sans"/>
              </a:rPr>
              <a:t>or using the import method:</a:t>
            </a:r>
            <a:endParaRPr kumimoji="0" lang="zh-TW" altLang="zh-TW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1C49F2C-13B4-48AE-BD03-395751874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965106"/>
            <a:ext cx="38600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zh-TW" altLang="zh-TW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n-US" altLang="zh-TW" b="0" i="0" u="none" strike="noStrike" cap="none" normalizeH="0" baseline="0">
              <a:ln>
                <a:noFill/>
              </a:ln>
              <a:solidFill>
                <a:srgbClr val="0099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zh-TW" altLang="zh-TW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"text/css"</a:t>
            </a: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zh-TW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 { padding-bottom: 12px; } </a:t>
            </a:r>
            <a:endParaRPr kumimoji="0" lang="en-US" altLang="zh-TW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zh-TW" altLang="zh-TW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n-US" altLang="zh-TW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66CC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zh-TW" altLang="zh-TW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kumimoji="0" lang="zh-TW" altLang="zh-TW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zh-TW" altLang="zh-TW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A38753B-E961-4491-B14A-DD42A9FEB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1" y="2602728"/>
            <a:ext cx="856004" cy="23083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500" b="0" i="0" u="none" strike="noStrike" cap="none" normalizeH="0" baseline="0">
                <a:ln>
                  <a:noFill/>
                </a:ln>
                <a:solidFill>
                  <a:srgbClr val="007942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zh-TW" altLang="zh-TW" sz="1500" b="0" i="0" u="none" strike="noStrike" cap="none" normalizeH="0" baseline="0">
                <a:ln>
                  <a:noFill/>
                </a:ln>
                <a:solidFill>
                  <a:srgbClr val="007942"/>
                </a:solidFill>
                <a:effectLst/>
                <a:latin typeface="Arial" panose="020B0604020202020204" pitchFamily="34" charset="0"/>
                <a:ea typeface="Open Sans"/>
              </a:rPr>
              <a:t>. </a:t>
            </a:r>
            <a:r>
              <a:rPr kumimoji="0" lang="en-US" altLang="zh-TW" sz="1500" b="0" i="0" u="none" strike="noStrike" cap="none" normalizeH="0" baseline="0">
                <a:ln>
                  <a:noFill/>
                </a:ln>
                <a:solidFill>
                  <a:srgbClr val="007942"/>
                </a:solidFill>
                <a:effectLst/>
                <a:latin typeface="Arial" panose="020B0604020202020204" pitchFamily="34" charset="0"/>
                <a:ea typeface="Open Sans"/>
              </a:rPr>
              <a:t>Internal</a:t>
            </a: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CFAFA23-5B7D-4B6D-9296-9A61DB5B3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851813"/>
              </p:ext>
            </p:extLst>
          </p:nvPr>
        </p:nvGraphicFramePr>
        <p:xfrm>
          <a:off x="683568" y="5447838"/>
          <a:ext cx="6035040" cy="365760"/>
        </p:xfrm>
        <a:graphic>
          <a:graphicData uri="http://schemas.openxmlformats.org/drawingml/2006/table">
            <a:tbl>
              <a:tblPr/>
              <a:tblGrid>
                <a:gridCol w="6035040">
                  <a:extLst>
                    <a:ext uri="{9D8B030D-6E8A-4147-A177-3AD203B41FA5}">
                      <a16:colId xmlns:a16="http://schemas.microsoft.com/office/drawing/2014/main" val="3518103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&lt;</a:t>
                      </a: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p</a:t>
                      </a:r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 </a:t>
                      </a:r>
                      <a:r>
                        <a:rPr lang="en-US">
                          <a:solidFill>
                            <a:srgbClr val="000066"/>
                          </a:solidFill>
                          <a:effectLst/>
                        </a:rPr>
                        <a:t>style</a:t>
                      </a:r>
                      <a:r>
                        <a:rPr lang="en-US">
                          <a:solidFill>
                            <a:srgbClr val="66CC66"/>
                          </a:solidFill>
                          <a:effectLst/>
                        </a:rPr>
                        <a:t>=</a:t>
                      </a:r>
                      <a:r>
                        <a:rPr lang="en-US">
                          <a:solidFill>
                            <a:srgbClr val="FF0000"/>
                          </a:solidFill>
                          <a:effectLst/>
                        </a:rPr>
                        <a:t>"padding-bottom:12px;"</a:t>
                      </a:r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&gt;</a:t>
                      </a:r>
                      <a:r>
                        <a:rPr lang="en-US">
                          <a:effectLst/>
                        </a:rPr>
                        <a:t>Your Text</a:t>
                      </a:r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&lt;</a:t>
                      </a:r>
                      <a:r>
                        <a:rPr lang="en-US">
                          <a:solidFill>
                            <a:srgbClr val="66CC66"/>
                          </a:solidFill>
                          <a:effectLst/>
                        </a:rPr>
                        <a:t>/</a:t>
                      </a:r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p</a:t>
                      </a:r>
                      <a:r>
                        <a:rPr lang="en-US">
                          <a:solidFill>
                            <a:srgbClr val="009900"/>
                          </a:solidFill>
                          <a:effectLst/>
                        </a:rPr>
                        <a:t>&gt;</a:t>
                      </a:r>
                      <a:endParaRPr lang="en-US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117842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74F337A4-A8A6-4E7B-A15C-E404E7BA8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11" y="4827934"/>
            <a:ext cx="6193005" cy="5078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500" b="0" i="0" u="none" strike="noStrike" cap="none" normalizeH="0" baseline="0">
                <a:ln>
                  <a:noFill/>
                </a:ln>
                <a:solidFill>
                  <a:srgbClr val="007942"/>
                </a:solidFill>
                <a:effectLst/>
                <a:latin typeface="Arial" panose="020B0604020202020204" pitchFamily="34" charset="0"/>
                <a:ea typeface="Open Sans"/>
              </a:rPr>
              <a:t>3. By inserting the CSS code right on the tag itself: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18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5656" y="3861048"/>
            <a:ext cx="3168352" cy="64807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90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5656" y="3789040"/>
            <a:ext cx="3240360" cy="64807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5220072" y="4509120"/>
            <a:ext cx="288032" cy="129614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0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63688" y="908720"/>
            <a:ext cx="5040560" cy="360040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58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31640" y="2492896"/>
            <a:ext cx="3744416" cy="259228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83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79712" y="1988840"/>
            <a:ext cx="2088232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979712" y="4005064"/>
            <a:ext cx="2016224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22638388-6622-4E51-85DC-D32B445AE116}"/>
              </a:ext>
            </a:extLst>
          </p:cNvPr>
          <p:cNvSpPr/>
          <p:nvPr/>
        </p:nvSpPr>
        <p:spPr>
          <a:xfrm>
            <a:off x="4254500" y="1885206"/>
            <a:ext cx="1412156" cy="495300"/>
          </a:xfrm>
          <a:prstGeom prst="leftArrow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TW"/>
              <a:t>1 html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55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788024" y="4005064"/>
            <a:ext cx="13257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before</a:t>
            </a:r>
          </a:p>
        </p:txBody>
      </p:sp>
      <p:sp>
        <p:nvSpPr>
          <p:cNvPr id="4" name="矩形 3"/>
          <p:cNvSpPr/>
          <p:nvPr/>
        </p:nvSpPr>
        <p:spPr>
          <a:xfrm>
            <a:off x="3779912" y="4437112"/>
            <a:ext cx="4392488" cy="172819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C34075B9-2E23-41FB-A217-C8CC1D0D6C44}"/>
              </a:ext>
            </a:extLst>
          </p:cNvPr>
          <p:cNvSpPr/>
          <p:nvPr/>
        </p:nvSpPr>
        <p:spPr>
          <a:xfrm>
            <a:off x="7086600" y="4419600"/>
            <a:ext cx="635000" cy="495300"/>
          </a:xfrm>
          <a:prstGeom prst="leftArrow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TW"/>
              <a:t>2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999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9632" y="2780928"/>
            <a:ext cx="2088232" cy="194421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右大括弧 4">
            <a:extLst>
              <a:ext uri="{FF2B5EF4-FFF2-40B4-BE49-F238E27FC236}">
                <a16:creationId xmlns:a16="http://schemas.microsoft.com/office/drawing/2014/main" id="{942B920F-1FC0-45B8-88F5-B68EE1C89A56}"/>
              </a:ext>
            </a:extLst>
          </p:cNvPr>
          <p:cNvSpPr/>
          <p:nvPr/>
        </p:nvSpPr>
        <p:spPr>
          <a:xfrm rot="16200000">
            <a:off x="5818563" y="2587331"/>
            <a:ext cx="360040" cy="1323298"/>
          </a:xfrm>
          <a:prstGeom prst="rightBrace">
            <a:avLst>
              <a:gd name="adj1" fmla="val 49296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BBBBA5C-BA71-47B2-949B-4CB71120B26B}"/>
              </a:ext>
            </a:extLst>
          </p:cNvPr>
          <p:cNvSpPr txBox="1"/>
          <p:nvPr/>
        </p:nvSpPr>
        <p:spPr>
          <a:xfrm>
            <a:off x="5420790" y="2545739"/>
            <a:ext cx="123944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33.3%</a:t>
            </a:r>
            <a:endParaRPr lang="zh-TW" alt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A51E2DC-7080-475B-986B-434C4E480EDF}"/>
              </a:ext>
            </a:extLst>
          </p:cNvPr>
          <p:cNvSpPr/>
          <p:nvPr/>
        </p:nvSpPr>
        <p:spPr>
          <a:xfrm>
            <a:off x="1691680" y="3068959"/>
            <a:ext cx="1296144" cy="504057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左 7">
            <a:extLst>
              <a:ext uri="{FF2B5EF4-FFF2-40B4-BE49-F238E27FC236}">
                <a16:creationId xmlns:a16="http://schemas.microsoft.com/office/drawing/2014/main" id="{DE95D7E2-B087-421C-A9A5-98A1A74702FD}"/>
              </a:ext>
            </a:extLst>
          </p:cNvPr>
          <p:cNvSpPr/>
          <p:nvPr/>
        </p:nvSpPr>
        <p:spPr>
          <a:xfrm>
            <a:off x="3254522" y="2533278"/>
            <a:ext cx="635000" cy="495300"/>
          </a:xfrm>
          <a:prstGeom prst="leftArrow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TW"/>
              <a:t>3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0173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427984" y="5373216"/>
            <a:ext cx="100623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after</a:t>
            </a:r>
          </a:p>
        </p:txBody>
      </p:sp>
      <p:sp>
        <p:nvSpPr>
          <p:cNvPr id="4" name="矩形 3"/>
          <p:cNvSpPr/>
          <p:nvPr/>
        </p:nvSpPr>
        <p:spPr>
          <a:xfrm>
            <a:off x="1115616" y="2708920"/>
            <a:ext cx="2232248" cy="201622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3563888" y="3501008"/>
            <a:ext cx="4824536" cy="144016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659F56E8-0F03-4A7D-B0DB-8454BB2521D8}"/>
              </a:ext>
            </a:extLst>
          </p:cNvPr>
          <p:cNvSpPr/>
          <p:nvPr/>
        </p:nvSpPr>
        <p:spPr>
          <a:xfrm>
            <a:off x="3380297" y="2821310"/>
            <a:ext cx="635000" cy="495300"/>
          </a:xfrm>
          <a:prstGeom prst="leftArrow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TW"/>
              <a:t>4e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413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07704" y="2996952"/>
            <a:ext cx="2736304" cy="21602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076056" y="3429000"/>
            <a:ext cx="127951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log #2</a:t>
            </a:r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3C9C2CF8-992A-4CC2-94BF-0DD2AF98ED96}"/>
              </a:ext>
            </a:extLst>
          </p:cNvPr>
          <p:cNvSpPr/>
          <p:nvPr/>
        </p:nvSpPr>
        <p:spPr>
          <a:xfrm>
            <a:off x="7086600" y="4419600"/>
            <a:ext cx="635000" cy="495300"/>
          </a:xfrm>
          <a:prstGeom prst="leftArrow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TW"/>
              <a:t>1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392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35696" y="1268760"/>
            <a:ext cx="3888432" cy="424847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21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9632" y="2204864"/>
            <a:ext cx="4464496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724128" y="3068960"/>
            <a:ext cx="113685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inline</a:t>
            </a:r>
          </a:p>
        </p:txBody>
      </p:sp>
    </p:spTree>
    <p:extLst>
      <p:ext uri="{BB962C8B-B14F-4D97-AF65-F5344CB8AC3E}">
        <p14:creationId xmlns:p14="http://schemas.microsoft.com/office/powerpoint/2010/main" val="13027008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19872" y="3789040"/>
            <a:ext cx="5089128" cy="172819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572000" y="5805264"/>
            <a:ext cx="13257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before</a:t>
            </a:r>
          </a:p>
        </p:txBody>
      </p:sp>
      <p:sp>
        <p:nvSpPr>
          <p:cNvPr id="6" name="向左箭號 5"/>
          <p:cNvSpPr/>
          <p:nvPr/>
        </p:nvSpPr>
        <p:spPr>
          <a:xfrm>
            <a:off x="6588224" y="5735331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37649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03648" y="1484784"/>
            <a:ext cx="3024336" cy="331236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向左箭號 3"/>
          <p:cNvSpPr/>
          <p:nvPr/>
        </p:nvSpPr>
        <p:spPr>
          <a:xfrm>
            <a:off x="4716016" y="2886968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03163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788024" y="5373216"/>
            <a:ext cx="100623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after</a:t>
            </a:r>
          </a:p>
        </p:txBody>
      </p:sp>
      <p:sp>
        <p:nvSpPr>
          <p:cNvPr id="4" name="向左箭號 3"/>
          <p:cNvSpPr/>
          <p:nvPr/>
        </p:nvSpPr>
        <p:spPr>
          <a:xfrm>
            <a:off x="8166100" y="4221088"/>
            <a:ext cx="977900" cy="508000"/>
          </a:xfrm>
          <a:prstGeom prst="leftArrow">
            <a:avLst/>
          </a:prstGeom>
          <a:solidFill>
            <a:srgbClr val="7030A0"/>
          </a:solidFill>
          <a:ln w="38100">
            <a:solidFill>
              <a:srgbClr val="7030A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" name="矩形 4"/>
          <p:cNvSpPr/>
          <p:nvPr/>
        </p:nvSpPr>
        <p:spPr>
          <a:xfrm>
            <a:off x="3635896" y="3717032"/>
            <a:ext cx="4392488" cy="122413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87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084505-0726-45B1-BF20-5AEFB440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position</a:t>
            </a:r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9440862-6A0F-4790-848C-E6D847885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7453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0" y="1484784"/>
            <a:ext cx="1656184" cy="432048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02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23728" y="3140968"/>
            <a:ext cx="2592288" cy="144016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0F6690CA-C1E1-491F-B871-A1121BD9FA44}"/>
              </a:ext>
            </a:extLst>
          </p:cNvPr>
          <p:cNvSpPr/>
          <p:nvPr/>
        </p:nvSpPr>
        <p:spPr>
          <a:xfrm>
            <a:off x="5076056" y="3613398"/>
            <a:ext cx="2376264" cy="495300"/>
          </a:xfrm>
          <a:prstGeom prst="leftArrow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TW"/>
              <a:t>1 html</a:t>
            </a: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275BAC9-EDE4-407D-ACE8-CAC1D81F66FC}"/>
              </a:ext>
            </a:extLst>
          </p:cNvPr>
          <p:cNvSpPr/>
          <p:nvPr/>
        </p:nvSpPr>
        <p:spPr>
          <a:xfrm>
            <a:off x="2987824" y="3717032"/>
            <a:ext cx="648072" cy="28803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8169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03648" y="3645024"/>
            <a:ext cx="2448272" cy="180020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4716016" y="1916832"/>
            <a:ext cx="3792984" cy="338437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37D37C8C-8FEC-416E-BD6F-E4E915AE6181}"/>
              </a:ext>
            </a:extLst>
          </p:cNvPr>
          <p:cNvSpPr/>
          <p:nvPr/>
        </p:nvSpPr>
        <p:spPr>
          <a:xfrm rot="3134038">
            <a:off x="5148777" y="2748488"/>
            <a:ext cx="635000" cy="495300"/>
          </a:xfrm>
          <a:prstGeom prst="leftArrow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TW"/>
              <a:t>2</a:t>
            </a:r>
            <a:endParaRPr lang="zh-TW" altLang="en-US"/>
          </a:p>
        </p:txBody>
      </p:sp>
      <p:sp>
        <p:nvSpPr>
          <p:cNvPr id="6" name="箭號: 向左 5">
            <a:extLst>
              <a:ext uri="{FF2B5EF4-FFF2-40B4-BE49-F238E27FC236}">
                <a16:creationId xmlns:a16="http://schemas.microsoft.com/office/drawing/2014/main" id="{197D2A0C-2D18-4611-83B8-42E1664F13DB}"/>
              </a:ext>
            </a:extLst>
          </p:cNvPr>
          <p:cNvSpPr/>
          <p:nvPr/>
        </p:nvSpPr>
        <p:spPr>
          <a:xfrm>
            <a:off x="3937000" y="4297474"/>
            <a:ext cx="635000" cy="495300"/>
          </a:xfrm>
          <a:prstGeom prst="leftArrow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TW"/>
              <a:t>2 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905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87624" y="2924944"/>
            <a:ext cx="2448272" cy="273630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3923928" y="3429000"/>
            <a:ext cx="1512168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4139952" y="4581128"/>
            <a:ext cx="2664296" cy="2880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箭號: 向左 7">
            <a:extLst>
              <a:ext uri="{FF2B5EF4-FFF2-40B4-BE49-F238E27FC236}">
                <a16:creationId xmlns:a16="http://schemas.microsoft.com/office/drawing/2014/main" id="{7582B91D-0E85-4E8D-86E1-5D86CF3B2CFF}"/>
              </a:ext>
            </a:extLst>
          </p:cNvPr>
          <p:cNvSpPr/>
          <p:nvPr/>
        </p:nvSpPr>
        <p:spPr>
          <a:xfrm>
            <a:off x="3635896" y="3125006"/>
            <a:ext cx="635000" cy="495300"/>
          </a:xfrm>
          <a:prstGeom prst="leftArrow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TW"/>
              <a:t>3e</a:t>
            </a:r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F212B4F-2E06-4625-A025-B377F541A434}"/>
              </a:ext>
            </a:extLst>
          </p:cNvPr>
          <p:cNvSpPr/>
          <p:nvPr/>
        </p:nvSpPr>
        <p:spPr>
          <a:xfrm>
            <a:off x="1403648" y="1052736"/>
            <a:ext cx="2448272" cy="170347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7BD45A51-1047-409E-9E53-B9D555CA1626}"/>
              </a:ext>
            </a:extLst>
          </p:cNvPr>
          <p:cNvCxnSpPr/>
          <p:nvPr/>
        </p:nvCxnSpPr>
        <p:spPr>
          <a:xfrm>
            <a:off x="3923928" y="1484784"/>
            <a:ext cx="950640" cy="10081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9165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1680" y="3717032"/>
            <a:ext cx="3168352" cy="432048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203848" y="4797152"/>
            <a:ext cx="1620957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add</a:t>
            </a: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兩個類別</a:t>
            </a:r>
            <a:endParaRPr lang="en-US" altLang="zh-TW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fix-me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</a:t>
            </a:r>
          </a:p>
        </p:txBody>
      </p:sp>
    </p:spTree>
    <p:extLst>
      <p:ext uri="{BB962C8B-B14F-4D97-AF65-F5344CB8AC3E}">
        <p14:creationId xmlns:p14="http://schemas.microsoft.com/office/powerpoint/2010/main" val="27263195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788024" y="4293096"/>
            <a:ext cx="281359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Q: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為甚麼在左邊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688" y="2348880"/>
            <a:ext cx="2304256" cy="93610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4283968" y="2420888"/>
            <a:ext cx="648072" cy="144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>
            <a:off x="4355976" y="3429000"/>
            <a:ext cx="504056" cy="576064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5656" y="2132856"/>
            <a:ext cx="2592288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349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63688" y="3645024"/>
            <a:ext cx="2592288" cy="5040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線單箭頭接點 4"/>
          <p:cNvCxnSpPr/>
          <p:nvPr/>
        </p:nvCxnSpPr>
        <p:spPr>
          <a:xfrm>
            <a:off x="4067944" y="4221088"/>
            <a:ext cx="504056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5690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5656" y="2708920"/>
            <a:ext cx="2160240" cy="122413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21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572000" y="2492896"/>
            <a:ext cx="132574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29029143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067944" y="2132856"/>
            <a:ext cx="100623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after</a:t>
            </a:r>
          </a:p>
        </p:txBody>
      </p:sp>
      <p:sp>
        <p:nvSpPr>
          <p:cNvPr id="5" name="橢圓 4"/>
          <p:cNvSpPr/>
          <p:nvPr/>
        </p:nvSpPr>
        <p:spPr>
          <a:xfrm>
            <a:off x="4211960" y="2996952"/>
            <a:ext cx="792088" cy="864096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982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9632" y="3717032"/>
            <a:ext cx="2520280" cy="194421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3995936" y="2492896"/>
            <a:ext cx="1080120" cy="1080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3707904" y="4149080"/>
            <a:ext cx="1080120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20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9632" y="3429000"/>
            <a:ext cx="2736304" cy="21602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6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75656" y="1844824"/>
            <a:ext cx="3744416" cy="100811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796136" y="2492896"/>
            <a:ext cx="151471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46718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508104" y="2852936"/>
            <a:ext cx="158684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external</a:t>
            </a:r>
          </a:p>
        </p:txBody>
      </p:sp>
      <p:sp>
        <p:nvSpPr>
          <p:cNvPr id="4" name="箭號: 向左 3">
            <a:extLst>
              <a:ext uri="{FF2B5EF4-FFF2-40B4-BE49-F238E27FC236}">
                <a16:creationId xmlns:a16="http://schemas.microsoft.com/office/drawing/2014/main" id="{A88AC1A0-DED7-43BD-A14C-33D062A1EC2B}"/>
              </a:ext>
            </a:extLst>
          </p:cNvPr>
          <p:cNvSpPr/>
          <p:nvPr/>
        </p:nvSpPr>
        <p:spPr>
          <a:xfrm>
            <a:off x="3131840" y="836712"/>
            <a:ext cx="635000" cy="495300"/>
          </a:xfrm>
          <a:prstGeom prst="leftArrow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TW"/>
              <a:t>1</a:t>
            </a:r>
            <a:endParaRPr lang="zh-TW" altLang="en-US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D813CAE-3059-483B-80F0-2DFBBC0CD058}"/>
              </a:ext>
            </a:extLst>
          </p:cNvPr>
          <p:cNvSpPr/>
          <p:nvPr/>
        </p:nvSpPr>
        <p:spPr>
          <a:xfrm>
            <a:off x="1259632" y="836712"/>
            <a:ext cx="432048" cy="495300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749F45F-30CC-413C-8A4D-23271B2642FE}"/>
              </a:ext>
            </a:extLst>
          </p:cNvPr>
          <p:cNvSpPr txBox="1"/>
          <p:nvPr/>
        </p:nvSpPr>
        <p:spPr>
          <a:xfrm>
            <a:off x="827584" y="2636912"/>
            <a:ext cx="155228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selector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接點: 肘形 7">
            <a:extLst>
              <a:ext uri="{FF2B5EF4-FFF2-40B4-BE49-F238E27FC236}">
                <a16:creationId xmlns:a16="http://schemas.microsoft.com/office/drawing/2014/main" id="{5D2818F1-89B6-4FF4-8B5A-6849B8FE6E18}"/>
              </a:ext>
            </a:extLst>
          </p:cNvPr>
          <p:cNvCxnSpPr>
            <a:stCxn id="5" idx="2"/>
            <a:endCxn id="6" idx="1"/>
          </p:cNvCxnSpPr>
          <p:nvPr/>
        </p:nvCxnSpPr>
        <p:spPr>
          <a:xfrm rot="10800000" flipV="1">
            <a:off x="827584" y="1084362"/>
            <a:ext cx="432048" cy="1814160"/>
          </a:xfrm>
          <a:prstGeom prst="bentConnector3">
            <a:avLst>
              <a:gd name="adj1" fmla="val 15291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580112" y="1844824"/>
            <a:ext cx="158684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external</a:t>
            </a:r>
          </a:p>
        </p:txBody>
      </p:sp>
      <p:sp>
        <p:nvSpPr>
          <p:cNvPr id="4" name="矩形 3"/>
          <p:cNvSpPr/>
          <p:nvPr/>
        </p:nvSpPr>
        <p:spPr>
          <a:xfrm>
            <a:off x="1403648" y="1628800"/>
            <a:ext cx="3714559" cy="739244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箭號: 向左 4">
            <a:extLst>
              <a:ext uri="{FF2B5EF4-FFF2-40B4-BE49-F238E27FC236}">
                <a16:creationId xmlns:a16="http://schemas.microsoft.com/office/drawing/2014/main" id="{79C0C23F-28F5-4628-BD59-F30B18469F05}"/>
              </a:ext>
            </a:extLst>
          </p:cNvPr>
          <p:cNvSpPr/>
          <p:nvPr/>
        </p:nvSpPr>
        <p:spPr>
          <a:xfrm>
            <a:off x="5118207" y="1332337"/>
            <a:ext cx="635000" cy="495300"/>
          </a:xfrm>
          <a:prstGeom prst="leftArrow">
            <a:avLst/>
          </a:prstGeom>
          <a:ln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TW"/>
              <a:t>2e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14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48754</TotalTime>
  <Words>284</Words>
  <Application>Microsoft Office PowerPoint</Application>
  <PresentationFormat>如螢幕大小 (4:3)</PresentationFormat>
  <Paragraphs>75</Paragraphs>
  <Slides>65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74" baseType="lpstr">
      <vt:lpstr>Open Sans</vt:lpstr>
      <vt:lpstr>微軟正黑體</vt:lpstr>
      <vt:lpstr>新細明體</vt:lpstr>
      <vt:lpstr>Arial</vt:lpstr>
      <vt:lpstr>Calibri</vt:lpstr>
      <vt:lpstr>Cambria Math</vt:lpstr>
      <vt:lpstr>Courier New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position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linchao</cp:lastModifiedBy>
  <cp:revision>851</cp:revision>
  <dcterms:created xsi:type="dcterms:W3CDTF">2016-05-11T16:34:21Z</dcterms:created>
  <dcterms:modified xsi:type="dcterms:W3CDTF">2021-10-26T05:13:00Z</dcterms:modified>
</cp:coreProperties>
</file>